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4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6" r:id="rId10"/>
    <p:sldId id="267" r:id="rId11"/>
    <p:sldId id="295" r:id="rId12"/>
    <p:sldId id="300" r:id="rId13"/>
    <p:sldId id="268" r:id="rId14"/>
    <p:sldId id="296" r:id="rId15"/>
    <p:sldId id="269" r:id="rId16"/>
    <p:sldId id="301" r:id="rId17"/>
    <p:sldId id="302" r:id="rId18"/>
    <p:sldId id="297" r:id="rId19"/>
    <p:sldId id="283" r:id="rId20"/>
    <p:sldId id="298" r:id="rId21"/>
    <p:sldId id="303" r:id="rId22"/>
    <p:sldId id="287" r:id="rId23"/>
  </p:sldIdLst>
  <p:sldSz cx="12192000" cy="6858000"/>
  <p:notesSz cx="6858000" cy="9144000"/>
  <p:embeddedFontLst>
    <p:embeddedFont>
      <p:font typeface="方正兰亭细黑_GBK" panose="02010600030101010101" charset="-122"/>
      <p:regular r:id="rId25"/>
    </p:embeddedFont>
    <p:embeddedFont>
      <p:font typeface="微软雅黑 Light" panose="020B0502040204020203" pitchFamily="34" charset="-122"/>
      <p:regular r:id="rId26"/>
    </p:embeddedFont>
    <p:embeddedFont>
      <p:font typeface="微软雅黑" panose="020B0503020204020204" pitchFamily="34" charset="-122"/>
      <p:regular r:id="rId27"/>
      <p:bold r:id="rId28"/>
    </p:embeddedFont>
    <p:embeddedFont>
      <p:font typeface="等线" panose="02010600030101010101" pitchFamily="2" charset="-122"/>
      <p:regular r:id="rId29"/>
      <p:bold r:id="rId30"/>
    </p:embeddedFont>
    <p:embeddedFont>
      <p:font typeface="幼圆" panose="02010509060101010101" pitchFamily="49" charset="-122"/>
      <p:regular r:id="rId31"/>
    </p:embeddedFont>
    <p:embeddedFont>
      <p:font typeface="DINCond-Medium" charset="0"/>
      <p:regular r:id="rId32"/>
    </p:embeddedFont>
    <p:embeddedFont>
      <p:font typeface="等线 Light" panose="02010600030101010101" pitchFamily="2" charset="-122"/>
      <p:regular r:id="rId33"/>
    </p:embeddedFont>
    <p:embeddedFont>
      <p:font typeface="方正兰亭中黑_GBK" panose="02010600030101010101" charset="-122"/>
      <p:regular r:id="rId34"/>
    </p:embeddedFont>
    <p:embeddedFont>
      <p:font typeface="Microsoft YaHei Light" panose="020B0502040204020203" pitchFamily="34" charset="-122"/>
      <p:regular r:id="rId35"/>
    </p:embeddedFont>
    <p:embeddedFont>
      <p:font typeface="DINCond-Black" charset="0"/>
      <p:regular r:id="rId36"/>
    </p:embeddedFont>
    <p:embeddedFont>
      <p:font typeface="方正兰亭黑简体" panose="02010600030101010101" charset="-122"/>
      <p:regular r:id="rId37"/>
    </p:embeddedFont>
  </p:embeddedFontLst>
  <p:custDataLst>
    <p:tags r:id="rId38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2.fntdata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font" Target="fonts/font10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5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32" Type="http://schemas.openxmlformats.org/officeDocument/2006/relationships/font" Target="fonts/font8.fntdata"/><Relationship Id="rId37" Type="http://schemas.openxmlformats.org/officeDocument/2006/relationships/font" Target="fonts/font1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font" Target="fonts/font4.fntdata"/><Relationship Id="rId36" Type="http://schemas.openxmlformats.org/officeDocument/2006/relationships/font" Target="fonts/font1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7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3.fntdata"/><Relationship Id="rId30" Type="http://schemas.openxmlformats.org/officeDocument/2006/relationships/font" Target="fonts/font6.fntdata"/><Relationship Id="rId35" Type="http://schemas.openxmlformats.org/officeDocument/2006/relationships/font" Target="fonts/font11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1.fntdata"/><Relationship Id="rId33" Type="http://schemas.openxmlformats.org/officeDocument/2006/relationships/font" Target="fonts/font9.fntdata"/><Relationship Id="rId38" Type="http://schemas.openxmlformats.org/officeDocument/2006/relationships/tags" Target="tags/tag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12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916100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2019/3/2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6302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754340"/>
            <a:ext cx="52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E87246-6F40-44EA-9965-C36586B95EAC}"/>
              </a:ext>
            </a:extLst>
          </p:cNvPr>
          <p:cNvSpPr/>
          <p:nvPr/>
        </p:nvSpPr>
        <p:spPr>
          <a:xfrm>
            <a:off x="4345606" y="5728745"/>
            <a:ext cx="35007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—G11	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78FF1-2211-4159-80B0-CED065129DC5}"/>
              </a:ext>
            </a:extLst>
          </p:cNvPr>
          <p:cNvSpPr txBox="1"/>
          <p:nvPr/>
        </p:nvSpPr>
        <p:spPr>
          <a:xfrm>
            <a:off x="4561838" y="4338386"/>
            <a:ext cx="306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2" name="组合 1"/>
          <p:cNvGrpSpPr/>
          <p:nvPr/>
        </p:nvGrpSpPr>
        <p:grpSpPr>
          <a:xfrm>
            <a:off x="790475" y="1919277"/>
            <a:ext cx="2556807" cy="1079230"/>
            <a:chOff x="1351826" y="1857488"/>
            <a:chExt cx="2556807" cy="1079230"/>
          </a:xfrm>
        </p:grpSpPr>
        <p:sp>
          <p:nvSpPr>
            <p:cNvPr id="44" name="矩形 43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45" name="矩形 44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385589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19405"/>
            <a:chOff x="1351826" y="4999520"/>
            <a:chExt cx="2869694" cy="1719405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396810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46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应用已经深入人们的生活，加上类似于饿了么、美团的订单发布平台人们使用起来也已经得心应手。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8744072" y="2170819"/>
            <a:ext cx="2948242" cy="1176044"/>
            <a:chOff x="8606031" y="1860776"/>
            <a:chExt cx="2948242" cy="1176044"/>
          </a:xfrm>
        </p:grpSpPr>
        <p:sp>
          <p:nvSpPr>
            <p:cNvPr id="60" name="矩形 59"/>
            <p:cNvSpPr/>
            <p:nvPr/>
          </p:nvSpPr>
          <p:spPr>
            <a:xfrm>
              <a:off x="9159066" y="1860776"/>
              <a:ext cx="239520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法律可行性</a:t>
              </a:r>
            </a:p>
          </p:txBody>
        </p:sp>
        <p:sp>
          <p:nvSpPr>
            <p:cNvPr id="61" name="矩形 60"/>
            <p:cNvSpPr/>
            <p:nvPr/>
          </p:nvSpPr>
          <p:spPr>
            <a:xfrm>
              <a:off x="8606031" y="2304312"/>
              <a:ext cx="2869694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该产品没有侵权或者抄袭等违法情况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，故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可行。</a:t>
              </a: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56475" y="4559857"/>
            <a:ext cx="2869694" cy="1405718"/>
            <a:chOff x="8684579" y="3431792"/>
            <a:chExt cx="2869694" cy="1405718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684579" y="3811139"/>
              <a:ext cx="2869694" cy="102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对项目所需知识不了解，边学习边做项目。</a:t>
              </a:r>
            </a:p>
            <a:p>
              <a:pPr algn="r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兼容性问题。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23" dur="1000" spd="-100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4000"/>
                            </p:stCondLst>
                            <p:childTnLst>
                              <p:par>
                                <p:cTn id="2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7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500"/>
                            </p:stCondLst>
                            <p:childTnLst>
                              <p:par>
                                <p:cTn id="3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7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05117 -2.22222E-6 " pathEditMode="relative" rAng="0" ptsTypes="AA">
                                      <p:cBhvr>
                                        <p:cTn id="4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7000"/>
                            </p:stCondLst>
                            <p:childTnLst>
                              <p:par>
                                <p:cTn id="4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8" fill="hold">
                            <p:stCondLst>
                              <p:cond delay="7500"/>
                            </p:stCondLst>
                            <p:childTnLst>
                              <p:par>
                                <p:cTn id="4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53" dur="1000" spd="-100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8500"/>
                            </p:stCondLst>
                            <p:childTnLst>
                              <p:par>
                                <p:cTn id="55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04623 -1.11111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4230" y="1417311"/>
            <a:ext cx="5123479" cy="1156834"/>
            <a:chOff x="5985391" y="2495873"/>
            <a:chExt cx="5123479" cy="1156834"/>
          </a:xfrm>
        </p:grpSpPr>
        <p:sp>
          <p:nvSpPr>
            <p:cNvPr id="56" name="矩形 55"/>
            <p:cNvSpPr/>
            <p:nvPr/>
          </p:nvSpPr>
          <p:spPr>
            <a:xfrm>
              <a:off x="5985391" y="2495873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用户需求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能登录使用，获取自己所需要的信息，或者通过发布任务来解放自身劳动力。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  <a:cs typeface="+mn-cs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4229" y="2777335"/>
            <a:ext cx="5123479" cy="1156834"/>
            <a:chOff x="5985391" y="3502835"/>
            <a:chExt cx="5123479" cy="1156834"/>
          </a:xfrm>
        </p:grpSpPr>
        <p:sp>
          <p:nvSpPr>
            <p:cNvPr id="88" name="矩形 87"/>
            <p:cNvSpPr/>
            <p:nvPr/>
          </p:nvSpPr>
          <p:spPr>
            <a:xfrm>
              <a:off x="5985391" y="3502835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85391" y="3953385"/>
              <a:ext cx="5123479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买卖服务双方信息对双方以外的人保密；</a:t>
              </a:r>
            </a:p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信息发布在</a:t>
              </a:r>
              <a:r>
                <a:rPr lang="en-US" altLang="zh-CN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1S</a:t>
              </a: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内更新，并实时更新状态。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24229" y="4046439"/>
            <a:ext cx="5123480" cy="1156834"/>
            <a:chOff x="5985390" y="4509797"/>
            <a:chExt cx="5123480" cy="1156834"/>
          </a:xfrm>
        </p:grpSpPr>
        <p:sp>
          <p:nvSpPr>
            <p:cNvPr id="112" name="矩形 111"/>
            <p:cNvSpPr/>
            <p:nvPr/>
          </p:nvSpPr>
          <p:spPr>
            <a:xfrm>
              <a:off x="5985390" y="4509797"/>
              <a:ext cx="3120735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85391" y="4960347"/>
              <a:ext cx="5123479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在使用时</a:t>
              </a: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1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天内不能超过</a:t>
              </a: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2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次故障，该</a:t>
              </a: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能在任意一台安装了安卓系统的手机上使用。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608510" y="16134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608509" y="29255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647514" y="42184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1FD4B-0F93-4816-A7CF-B09108B82C35}"/>
              </a:ext>
            </a:extLst>
          </p:cNvPr>
          <p:cNvGrpSpPr/>
          <p:nvPr/>
        </p:nvGrpSpPr>
        <p:grpSpPr>
          <a:xfrm>
            <a:off x="2263233" y="5348170"/>
            <a:ext cx="5123480" cy="1156834"/>
            <a:chOff x="5985390" y="3502835"/>
            <a:chExt cx="5123480" cy="1156834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560C0F-E840-4299-BE52-517C09B81A88}"/>
                </a:ext>
              </a:extLst>
            </p:cNvPr>
            <p:cNvSpPr/>
            <p:nvPr/>
          </p:nvSpPr>
          <p:spPr>
            <a:xfrm>
              <a:off x="5985390" y="3502835"/>
              <a:ext cx="2354759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2B527E-08BA-4F3A-9B99-EC0FF56420E7}"/>
                </a:ext>
              </a:extLst>
            </p:cNvPr>
            <p:cNvSpPr/>
            <p:nvPr/>
          </p:nvSpPr>
          <p:spPr>
            <a:xfrm>
              <a:off x="5985391" y="3953385"/>
              <a:ext cx="5123479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若系统对环境发生了错误响应，则系统会自动关闭并弹出报错窗口，用户可通过反馈向管理员反应出错信息。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9CA69-35C8-4109-9111-F049BDD15C50}"/>
              </a:ext>
            </a:extLst>
          </p:cNvPr>
          <p:cNvGrpSpPr/>
          <p:nvPr/>
        </p:nvGrpSpPr>
        <p:grpSpPr>
          <a:xfrm>
            <a:off x="1647514" y="5496392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013CEF-C562-4AE7-9912-A42E03D2B70F}"/>
              </a:ext>
            </a:extLst>
          </p:cNvPr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BB4013-40DA-48BC-A157-8B4AC597E0EC}"/>
              </a:ext>
            </a:extLst>
          </p:cNvPr>
          <p:cNvSpPr/>
          <p:nvPr/>
        </p:nvSpPr>
        <p:spPr>
          <a:xfrm>
            <a:off x="4778003" y="7723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C9080B-6B8F-4B1E-A80B-5CFB0133A484}"/>
              </a:ext>
            </a:extLst>
          </p:cNvPr>
          <p:cNvCxnSpPr/>
          <p:nvPr/>
        </p:nvCxnSpPr>
        <p:spPr>
          <a:xfrm flipH="1">
            <a:off x="4617993" y="495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81DF5CD-9D03-4683-BA7D-662168D9BC4A}"/>
              </a:ext>
            </a:extLst>
          </p:cNvPr>
          <p:cNvSpPr/>
          <p:nvPr/>
        </p:nvSpPr>
        <p:spPr>
          <a:xfrm>
            <a:off x="1888869" y="1141654"/>
            <a:ext cx="8414261" cy="561474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界面操作：界面上的每个按钮都是经过精心设计，以求客户使用方便。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在安卓系统中运行；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2.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只能在手机上使用该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4.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个月内完成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的制作，运行，改错。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不可重复发布信息。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能够对用户进行学生信息实名认证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能够交易</a:t>
            </a: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940560" y="175768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一般充足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940560" y="1737360"/>
            <a:ext cx="8362570" cy="42367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3*2000=6000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6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123440" y="1960880"/>
            <a:ext cx="8362570" cy="336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sp>
        <p:nvSpPr>
          <p:cNvPr id="47" name="矩形 46"/>
          <p:cNvSpPr/>
          <p:nvPr/>
        </p:nvSpPr>
        <p:spPr>
          <a:xfrm>
            <a:off x="3106101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SE2019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春</a:t>
            </a:r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-G11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小组全体成员</a:t>
            </a:r>
            <a:endParaRPr lang="zh-CN" altLang="en-US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06100" y="3151048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组长：黄寅佐</a:t>
            </a:r>
          </a:p>
        </p:txBody>
      </p:sp>
      <p:sp>
        <p:nvSpPr>
          <p:cNvPr id="49" name="矩形 48"/>
          <p:cNvSpPr/>
          <p:nvPr/>
        </p:nvSpPr>
        <p:spPr>
          <a:xfrm>
            <a:off x="3106100" y="3885470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组员：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邓国灏、李帝江</a:t>
            </a:r>
          </a:p>
        </p:txBody>
      </p:sp>
      <p:sp>
        <p:nvSpPr>
          <p:cNvPr id="80" name="矩形 79"/>
          <p:cNvSpPr/>
          <p:nvPr/>
        </p:nvSpPr>
        <p:spPr>
          <a:xfrm>
            <a:off x="6342786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项目团队建设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项目分工</a:t>
            </a:r>
          </a:p>
        </p:txBody>
      </p:sp>
      <p:sp>
        <p:nvSpPr>
          <p:cNvPr id="94" name="矩形 93"/>
          <p:cNvSpPr/>
          <p:nvPr/>
        </p:nvSpPr>
        <p:spPr>
          <a:xfrm>
            <a:off x="6342786" y="315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技术工作：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黄寅佐、邓国灏</a:t>
            </a:r>
          </a:p>
        </p:txBody>
      </p:sp>
      <p:sp>
        <p:nvSpPr>
          <p:cNvPr id="95" name="矩形 94"/>
          <p:cNvSpPr/>
          <p:nvPr/>
        </p:nvSpPr>
        <p:spPr>
          <a:xfrm>
            <a:off x="6342785" y="387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文档工作：李帝江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00013 -0.11574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798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1.48148E-6 L -2.5E-6 0.0798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00013 -0.1157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2.70833E-6 0.0798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1.85185E-6 L 2.70833E-6 0.0798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80" grpId="0" animBg="1"/>
      <p:bldP spid="80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372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27462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82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84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861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949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107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431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510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869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08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8939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8510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70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9181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1021220"/>
              </p:ext>
            </p:extLst>
          </p:nvPr>
        </p:nvGraphicFramePr>
        <p:xfrm>
          <a:off x="2428240" y="1888066"/>
          <a:ext cx="8167001" cy="3600000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167001">
                  <a:extLst>
                    <a:ext uri="{9D8B030D-6E8A-4147-A177-3AD203B41FA5}">
                      <a16:colId xmlns:a16="http://schemas.microsoft.com/office/drawing/2014/main" val="2855165463"/>
                    </a:ext>
                  </a:extLst>
                </a:gridCol>
              </a:tblGrid>
              <a:tr h="900000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</a:p>
                    <a:p>
                      <a:r>
                        <a:rPr lang="zh-CN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作者：张海蕃 牟永敏</a:t>
                      </a:r>
                      <a:endParaRPr lang="en-US" altLang="zh-CN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66094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《Web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前端设计基础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——HTML5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CSS3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、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JavaScript》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作者：张树明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77865318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algn="l" defTabSz="914400" rtl="0" eaLnBrk="1" latinLnBrk="0" hangingPunct="1"/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数据库系统设计与开发（讲义）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》</a:t>
                      </a:r>
                    </a:p>
                    <a:p>
                      <a:pPr marL="0" algn="l" defTabSz="914400" rtl="0" eaLnBrk="1" latinLnBrk="0" hangingPunct="1"/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浙江大学城市学院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284599247"/>
                  </a:ext>
                </a:extLst>
              </a:tr>
              <a:tr h="900000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Java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和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Android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开发学习指南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(</a:t>
                      </a:r>
                      <a:r>
                        <a:rPr lang="zh-CN" altLang="en-US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第二版</a:t>
                      </a:r>
                      <a:r>
                        <a:rPr lang="en-US" altLang="zh-CN" sz="1800" b="1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)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》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人民邮电出版社 作者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Budi Kurniawan 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译者</a:t>
                      </a:r>
                      <a:r>
                        <a:rPr lang="en-US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: </a:t>
                      </a:r>
                      <a:r>
                        <a:rPr lang="zh-CN" altLang="en-US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李强</a:t>
                      </a:r>
                      <a:r>
                        <a:rPr lang="zh-CN" altLang="en-US" sz="1800" b="0" i="0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 </a:t>
                      </a:r>
                      <a:endParaRPr lang="zh-CN" altLang="en-US" sz="1800" b="1" kern="1200" dirty="0">
                        <a:solidFill>
                          <a:schemeClr val="dk1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250043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96225" y="27165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296225" y="3495130"/>
            <a:ext cx="5432734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ADA70C-C3BC-4EAA-8112-CDC1A420D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0"/>
          <a:stretch/>
        </p:blipFill>
        <p:spPr>
          <a:xfrm>
            <a:off x="2356602" y="1154827"/>
            <a:ext cx="2861076" cy="53800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C526-3F8D-4831-AAFC-453505E496CC}"/>
              </a:ext>
            </a:extLst>
          </p:cNvPr>
          <p:cNvSpPr txBox="1"/>
          <p:nvPr/>
        </p:nvSpPr>
        <p:spPr>
          <a:xfrm>
            <a:off x="6783899" y="1068907"/>
            <a:ext cx="5408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求购教材，依旧没人可以提供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代买餐饮、收购闲置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越来越多的需求，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却无法得到满足</a:t>
            </a:r>
          </a:p>
        </p:txBody>
      </p:sp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56602" y="1051426"/>
            <a:ext cx="8414261" cy="5705280"/>
            <a:chOff x="-102576" y="1712867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712867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258" y="1732081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852E-9F08-4F0F-B69D-424C286E027D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CDC86B6D-54A4-44FB-803B-40BC7336C625}"/>
              </a:ext>
            </a:extLst>
          </p:cNvPr>
          <p:cNvGrpSpPr/>
          <p:nvPr/>
        </p:nvGrpSpPr>
        <p:grpSpPr>
          <a:xfrm>
            <a:off x="3300892" y="1920240"/>
            <a:ext cx="6908794" cy="711224"/>
            <a:chOff x="3101250" y="2499860"/>
            <a:chExt cx="5130734" cy="71122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0"/>
              <a:ext cx="534838" cy="616949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51A190-E584-4207-9E79-E45554D8E9D8}"/>
                </a:ext>
              </a:extLst>
            </p:cNvPr>
            <p:cNvSpPr/>
            <p:nvPr/>
          </p:nvSpPr>
          <p:spPr>
            <a:xfrm>
              <a:off x="3659984" y="262630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在线图片编辑器是一个专业的在线</a:t>
              </a:r>
              <a:r>
                <a:rPr lang="en-US" altLang="zh-CN" sz="1600" kern="100" dirty="0" err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id="{67C906E0-63A4-4F97-A180-0D0D7BEE6CFA}"/>
              </a:ext>
            </a:extLst>
          </p:cNvPr>
          <p:cNvGrpSpPr/>
          <p:nvPr/>
        </p:nvGrpSpPr>
        <p:grpSpPr>
          <a:xfrm>
            <a:off x="3300174" y="2596641"/>
            <a:ext cx="6978242" cy="811709"/>
            <a:chOff x="3100534" y="3176261"/>
            <a:chExt cx="5115093" cy="81170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538054" cy="62790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8BB3E6-51D5-4E11-8AC4-93F10E9A373A}"/>
                </a:ext>
              </a:extLst>
            </p:cNvPr>
            <p:cNvSpPr/>
            <p:nvPr/>
          </p:nvSpPr>
          <p:spPr>
            <a:xfrm>
              <a:off x="3643627" y="3403195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id="{5F5ADCB0-4565-4618-8967-313E4D3BBDC4}"/>
              </a:ext>
            </a:extLst>
          </p:cNvPr>
          <p:cNvGrpSpPr/>
          <p:nvPr/>
        </p:nvGrpSpPr>
        <p:grpSpPr>
          <a:xfrm>
            <a:off x="3300175" y="3258021"/>
            <a:ext cx="7102473" cy="664045"/>
            <a:chOff x="3100534" y="3837641"/>
            <a:chExt cx="6136030" cy="66404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1"/>
              <a:ext cx="642390" cy="613361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A44FEA-B23E-4BDC-9BF5-008D033C9E35}"/>
                </a:ext>
              </a:extLst>
            </p:cNvPr>
            <p:cNvSpPr/>
            <p:nvPr/>
          </p:nvSpPr>
          <p:spPr>
            <a:xfrm>
              <a:off x="3734690" y="39169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id="{7F1ED77E-3835-4C2A-B855-21EF5C496943}"/>
              </a:ext>
            </a:extLst>
          </p:cNvPr>
          <p:cNvGrpSpPr/>
          <p:nvPr/>
        </p:nvGrpSpPr>
        <p:grpSpPr>
          <a:xfrm>
            <a:off x="3319347" y="3916172"/>
            <a:ext cx="5857490" cy="526303"/>
            <a:chOff x="3119705" y="4495792"/>
            <a:chExt cx="4001820" cy="52630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93090" cy="526303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294AEA-669E-47B0-B6A3-B690F71684CD}"/>
                </a:ext>
              </a:extLst>
            </p:cNvPr>
            <p:cNvSpPr/>
            <p:nvPr/>
          </p:nvSpPr>
          <p:spPr>
            <a:xfrm>
              <a:off x="3634288" y="4632675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id="{E9C536DF-0385-4FF7-8970-49DD30C9227F}"/>
              </a:ext>
            </a:extLst>
          </p:cNvPr>
          <p:cNvGrpSpPr/>
          <p:nvPr/>
        </p:nvGrpSpPr>
        <p:grpSpPr>
          <a:xfrm>
            <a:off x="3319346" y="4525624"/>
            <a:ext cx="7083302" cy="616134"/>
            <a:chOff x="3119705" y="5021290"/>
            <a:chExt cx="6116396" cy="61613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343D09-FBEC-49DE-95DB-50709FCE8881}"/>
                </a:ext>
              </a:extLst>
            </p:cNvPr>
            <p:cNvSpPr/>
            <p:nvPr/>
          </p:nvSpPr>
          <p:spPr>
            <a:xfrm>
              <a:off x="3742924" y="5052649"/>
              <a:ext cx="54931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Html5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：万维网的核心语言、标准通用标记语言下的一个应用超文本标记语言。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05" y="5021290"/>
              <a:ext cx="623219" cy="588121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id="{A793FE8F-0749-4346-BA65-36EA3CB4F5F8}"/>
              </a:ext>
            </a:extLst>
          </p:cNvPr>
          <p:cNvGrpSpPr/>
          <p:nvPr/>
        </p:nvGrpSpPr>
        <p:grpSpPr>
          <a:xfrm>
            <a:off x="3300809" y="5245234"/>
            <a:ext cx="5767033" cy="613362"/>
            <a:chOff x="3067793" y="5705373"/>
            <a:chExt cx="3791808" cy="61336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793" y="5705373"/>
              <a:ext cx="486731" cy="613362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13D3E93-1176-4F8B-B454-6D987D6C72AB}"/>
                </a:ext>
              </a:extLst>
            </p:cNvPr>
            <p:cNvSpPr/>
            <p:nvPr/>
          </p:nvSpPr>
          <p:spPr>
            <a:xfrm>
              <a:off x="3566712" y="5856685"/>
              <a:ext cx="32928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Css3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：用于控制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页面的外观。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3300174" y="5945127"/>
            <a:ext cx="759450" cy="6864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A8D023-752C-4EA4-AE00-815B5B834C95}"/>
              </a:ext>
            </a:extLst>
          </p:cNvPr>
          <p:cNvSpPr/>
          <p:nvPr/>
        </p:nvSpPr>
        <p:spPr>
          <a:xfrm>
            <a:off x="4026879" y="61107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46" y="1160765"/>
            <a:ext cx="701730" cy="69401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C9E64F8-2CA7-457F-90FC-AD9C05A7E910}"/>
              </a:ext>
            </a:extLst>
          </p:cNvPr>
          <p:cNvSpPr/>
          <p:nvPr/>
        </p:nvSpPr>
        <p:spPr>
          <a:xfrm>
            <a:off x="4059624" y="1256427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夜神安卓模拟器：一个可以让手机应用程序运行在电脑上的软件，它能在电脑上模拟安卓手机系统，并能安装、使用、卸载安卓应用软件。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C04C9D-58B0-4E9D-9A88-C7948703DB8C}"/>
              </a:ext>
            </a:extLst>
          </p:cNvPr>
          <p:cNvSpPr/>
          <p:nvPr/>
        </p:nvSpPr>
        <p:spPr>
          <a:xfrm>
            <a:off x="2813718" y="3136308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2250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11" name="矩形 10"/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sp>
        <p:nvSpPr>
          <p:cNvPr id="36" name="矩形 35"/>
          <p:cNvSpPr/>
          <p:nvPr/>
        </p:nvSpPr>
        <p:spPr>
          <a:xfrm>
            <a:off x="3762054" y="1750993"/>
            <a:ext cx="4416595" cy="110799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6600" dirty="0">
                <a:solidFill>
                  <a:srgbClr val="FF0000"/>
                </a:solidFill>
              </a:rPr>
              <a:t>项目的目标</a:t>
            </a:r>
            <a:endParaRPr lang="en-US" altLang="zh-CN" sz="6600" dirty="0">
              <a:solidFill>
                <a:srgbClr val="FF0000"/>
              </a:solidFill>
            </a:endParaRPr>
          </a:p>
        </p:txBody>
      </p:sp>
      <p:sp>
        <p:nvSpPr>
          <p:cNvPr id="38" name="矩形 37"/>
          <p:cNvSpPr/>
          <p:nvPr/>
        </p:nvSpPr>
        <p:spPr>
          <a:xfrm>
            <a:off x="3336270" y="3291544"/>
            <a:ext cx="5519460" cy="107721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快递代拿代寄、闲置交易、</a:t>
            </a:r>
            <a:endParaRPr lang="en-US" altLang="zh-CN" sz="3200" b="1" dirty="0">
              <a:solidFill>
                <a:schemeClr val="bg1"/>
              </a:solidFill>
            </a:endParaRPr>
          </a:p>
          <a:p>
            <a:pPr algn="ctr"/>
            <a:r>
              <a:rPr lang="zh-CN" altLang="en-US" sz="3200" b="1" dirty="0">
                <a:solidFill>
                  <a:schemeClr val="bg1"/>
                </a:solidFill>
              </a:rPr>
              <a:t>餐饮代买、问答、通知、导航</a:t>
            </a:r>
            <a:endParaRPr lang="en-US" altLang="zh-CN" sz="3200" b="1" dirty="0">
              <a:solidFill>
                <a:schemeClr val="bg1"/>
              </a:solidFill>
            </a:endParaRPr>
          </a:p>
        </p:txBody>
      </p:sp>
      <p:cxnSp>
        <p:nvCxnSpPr>
          <p:cNvPr id="35" name="直接连接符 34">
            <a:extLst>
              <a:ext uri="{FF2B5EF4-FFF2-40B4-BE49-F238E27FC236}">
                <a16:creationId xmlns:a16="http://schemas.microsoft.com/office/drawing/2014/main" id="{11865A7D-0764-472B-AA27-6C2157751CC6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6295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700"/>
                            </p:stCondLst>
                            <p:childTnLst>
                              <p:par>
                                <p:cTn id="1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6" grpId="0"/>
      <p:bldP spid="38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502</TotalTime>
  <Words>944</Words>
  <Application>Microsoft Office PowerPoint</Application>
  <PresentationFormat>宽屏</PresentationFormat>
  <Paragraphs>191</Paragraphs>
  <Slides>22</Slides>
  <Notes>22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22</vt:i4>
      </vt:variant>
    </vt:vector>
  </HeadingPairs>
  <TitlesOfParts>
    <vt:vector size="37" baseType="lpstr">
      <vt:lpstr>方正兰亭细黑_GBK</vt:lpstr>
      <vt:lpstr>微软雅黑 Light</vt:lpstr>
      <vt:lpstr>DINPro-Light</vt:lpstr>
      <vt:lpstr>微软雅黑</vt:lpstr>
      <vt:lpstr>等线</vt:lpstr>
      <vt:lpstr>Arial</vt:lpstr>
      <vt:lpstr>幼圆</vt:lpstr>
      <vt:lpstr>DINCond-Medium</vt:lpstr>
      <vt:lpstr>等线 Light</vt:lpstr>
      <vt:lpstr>Arial</vt:lpstr>
      <vt:lpstr>方正兰亭中黑_GBK</vt:lpstr>
      <vt:lpstr>Microsoft YaHei Light</vt:lpstr>
      <vt:lpstr>DINCond-Black</vt:lpstr>
      <vt:lpstr>方正兰亭黑简体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08【商务路演】框架完整商业活动策划方案书PPT模板</dc:title>
  <dc:creator/>
  <cp:keywords>QQ158698815</cp:keywords>
  <cp:lastModifiedBy>黄 寅佐</cp:lastModifiedBy>
  <cp:revision>90</cp:revision>
  <dcterms:created xsi:type="dcterms:W3CDTF">2016-06-29T05:42:32Z</dcterms:created>
  <dcterms:modified xsi:type="dcterms:W3CDTF">2019-03-02T14:23:12Z</dcterms:modified>
</cp:coreProperties>
</file>